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83" r:id="rId5"/>
    <p:sldId id="270" r:id="rId6"/>
    <p:sldId id="272" r:id="rId7"/>
    <p:sldId id="271" r:id="rId8"/>
    <p:sldId id="274" r:id="rId9"/>
    <p:sldId id="273" r:id="rId10"/>
    <p:sldId id="276" r:id="rId11"/>
    <p:sldId id="285" r:id="rId12"/>
    <p:sldId id="275"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96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CA38ECD-E289-426F-8D86-1AE25437E356}"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CA38ECD-E289-426F-8D86-1AE25437E35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5F5353-E350-42C7-88A3-132A388599E4}" type="datetimeFigureOut">
              <a:rPr lang="en-US" smtClean="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38ECD-E289-426F-8D86-1AE25437E35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05F5353-E350-42C7-88A3-132A388599E4}" type="datetimeFigureOut">
              <a:rPr lang="en-US" smtClean="0"/>
              <a:t>5/25/2016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CA38ECD-E289-426F-8D86-1AE25437E35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smtClean="0">
                <a:solidFill>
                  <a:srgbClr val="FF0000"/>
                </a:solidFill>
                <a:effectLst>
                  <a:outerShdw blurRad="38100" dist="38100" dir="2700000" algn="tl">
                    <a:srgbClr val="000000">
                      <a:alpha val="43137"/>
                    </a:srgbClr>
                  </a:outerShdw>
                </a:effectLst>
              </a:rPr>
              <a:t>Service </a:t>
            </a:r>
            <a:r>
              <a:rPr lang="en-US" sz="4800" dirty="0" smtClean="0">
                <a:solidFill>
                  <a:srgbClr val="FF0000"/>
                </a:solidFill>
                <a:effectLst>
                  <a:outerShdw blurRad="38100" dist="38100" dir="2700000" algn="tl">
                    <a:srgbClr val="000000">
                      <a:alpha val="43137"/>
                    </a:srgbClr>
                  </a:outerShdw>
                </a:effectLst>
              </a:rPr>
              <a:t>Animals</a:t>
            </a:r>
            <a:br>
              <a:rPr lang="en-US" sz="4800" dirty="0" smtClean="0">
                <a:solidFill>
                  <a:srgbClr val="FF0000"/>
                </a:solidFill>
                <a:effectLst>
                  <a:outerShdw blurRad="38100" dist="38100" dir="2700000" algn="tl">
                    <a:srgbClr val="000000">
                      <a:alpha val="43137"/>
                    </a:srgbClr>
                  </a:outerShdw>
                </a:effectLst>
              </a:rPr>
            </a:br>
            <a:r>
              <a:rPr lang="en-US" dirty="0" smtClean="0">
                <a:solidFill>
                  <a:srgbClr val="FF0000"/>
                </a:solidFill>
                <a:effectLst>
                  <a:outerShdw blurRad="38100" dist="38100" dir="2700000" algn="tl">
                    <a:srgbClr val="000000">
                      <a:alpha val="43137"/>
                    </a:srgbClr>
                  </a:outerShdw>
                </a:effectLst>
              </a:rPr>
              <a:t>&amp;</a:t>
            </a:r>
            <a:br>
              <a:rPr lang="en-US" dirty="0" smtClean="0">
                <a:solidFill>
                  <a:srgbClr val="FF0000"/>
                </a:solidFill>
                <a:effectLst>
                  <a:outerShdw blurRad="38100" dist="38100" dir="2700000" algn="tl">
                    <a:srgbClr val="000000">
                      <a:alpha val="43137"/>
                    </a:srgbClr>
                  </a:outerShdw>
                </a:effectLst>
              </a:rPr>
            </a:br>
            <a:r>
              <a:rPr lang="en-US" dirty="0" smtClean="0">
                <a:solidFill>
                  <a:srgbClr val="FF0000"/>
                </a:solidFill>
                <a:effectLst>
                  <a:outerShdw blurRad="38100" dist="38100" dir="2700000" algn="tl">
                    <a:srgbClr val="000000">
                      <a:alpha val="43137"/>
                    </a:srgbClr>
                  </a:outerShdw>
                </a:effectLst>
              </a:rPr>
              <a:t>Comfort animals</a:t>
            </a:r>
            <a:endParaRPr lang="en-US" sz="48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b="1" dirty="0" smtClean="0">
              <a:solidFill>
                <a:schemeClr val="accent1"/>
              </a:solidFill>
            </a:endParaRPr>
          </a:p>
          <a:p>
            <a:endParaRPr lang="en-US" b="1" dirty="0">
              <a:solidFill>
                <a:schemeClr val="accent1"/>
              </a:solidFill>
            </a:endParaRPr>
          </a:p>
        </p:txBody>
      </p:sp>
    </p:spTree>
    <p:extLst>
      <p:ext uri="{BB962C8B-B14F-4D97-AF65-F5344CB8AC3E}">
        <p14:creationId xmlns:p14="http://schemas.microsoft.com/office/powerpoint/2010/main" val="24380712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3600" dirty="0"/>
              <a:t>Can I charge an extra fee or require additional deposit from applicants with disabilities?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No</a:t>
            </a:r>
            <a:r>
              <a:rPr lang="en-US" dirty="0">
                <a:solidFill>
                  <a:srgbClr val="FF0000"/>
                </a:solidFill>
              </a:rPr>
              <a:t>.  You cannot charge a fee or require additional security deposit as a condition of allowing the service or emotional support animal. </a:t>
            </a:r>
            <a:r>
              <a:rPr lang="en-US" dirty="0"/>
              <a:t>  However, you can charge the applicant/tenant at the end of his or her tenancy for any damage caused by the service or emotional support animal (beyond that of normal wear and tear). </a:t>
            </a:r>
          </a:p>
        </p:txBody>
      </p:sp>
      <p:pic>
        <p:nvPicPr>
          <p:cNvPr id="7170" name="Picture 2" descr="C:\Users\Phil Deutscher\AppData\Local\Microsoft\Windows\Temporary Internet Files\Content.IE5\SYBV8765\MP9003155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800600"/>
            <a:ext cx="2362200" cy="171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185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50838"/>
          </a:xfrm>
        </p:spPr>
        <p:txBody>
          <a:bodyPr>
            <a:noAutofit/>
          </a:bodyPr>
          <a:lstStyle/>
          <a:p>
            <a:r>
              <a:rPr lang="en-US" sz="4000" dirty="0" smtClean="0">
                <a:solidFill>
                  <a:srgbClr val="FF0000"/>
                </a:solidFill>
              </a:rPr>
              <a:t>Demeanor</a:t>
            </a:r>
            <a:endParaRPr lang="en-US" sz="40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Landlords should be careful not to give the impression that they are harassing or otherwise doubting the tenant’s request, but simply doing due diligence in confirming the document. Fair housing laws generally require that the person providing a tenant’s documentation about the disability must be a person “who is in a position to know” about the tenant’s disability. It’s entirely within your rights to confirm that a legitimate health professional has prescribed the companion animal for the tenant.</a:t>
            </a:r>
            <a:r>
              <a:rPr lang="en-US" dirty="0" smtClean="0"/>
              <a:t>.</a:t>
            </a:r>
            <a:endParaRPr lang="en-US" dirty="0"/>
          </a:p>
          <a:p>
            <a:endParaRPr lang="en-US" dirty="0"/>
          </a:p>
        </p:txBody>
      </p:sp>
      <p:pic>
        <p:nvPicPr>
          <p:cNvPr id="6" name="Picture 5" descr="C:\Users\Phil Deutscher\AppData\Local\Microsoft\Windows\Temporary Internet Files\Content.IE5\KM0V15GJ\dreamstime_l_329153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04800"/>
            <a:ext cx="1676400" cy="1093076"/>
          </a:xfrm>
          <a:prstGeom prst="rect">
            <a:avLst/>
          </a:prstGeom>
          <a:noFill/>
          <a:ln>
            <a:noFill/>
          </a:ln>
        </p:spPr>
      </p:pic>
    </p:spTree>
    <p:extLst>
      <p:ext uri="{BB962C8B-B14F-4D97-AF65-F5344CB8AC3E}">
        <p14:creationId xmlns:p14="http://schemas.microsoft.com/office/powerpoint/2010/main" val="2831852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50838"/>
          </a:xfrm>
        </p:spPr>
        <p:txBody>
          <a:bodyPr>
            <a:noAutofit/>
          </a:bodyPr>
          <a:lstStyle/>
          <a:p>
            <a:pPr algn="l"/>
            <a:r>
              <a:rPr lang="en-US" sz="3000" dirty="0" smtClean="0"/>
              <a:t>What </a:t>
            </a:r>
            <a:r>
              <a:rPr lang="en-US" sz="3000" dirty="0"/>
              <a:t>are appropriate methods </a:t>
            </a:r>
            <a:r>
              <a:rPr lang="en-US" sz="3000" dirty="0" smtClean="0"/>
              <a:t>of documentation/verification </a:t>
            </a:r>
            <a:r>
              <a:rPr lang="en-US" sz="3000" dirty="0"/>
              <a:t>of disability?</a:t>
            </a:r>
          </a:p>
        </p:txBody>
      </p:sp>
      <p:sp>
        <p:nvSpPr>
          <p:cNvPr id="3" name="Content Placeholder 2"/>
          <p:cNvSpPr>
            <a:spLocks noGrp="1"/>
          </p:cNvSpPr>
          <p:nvPr>
            <p:ph idx="1"/>
          </p:nvPr>
        </p:nvSpPr>
        <p:spPr/>
        <p:txBody>
          <a:bodyPr>
            <a:normAutofit/>
          </a:bodyPr>
          <a:lstStyle/>
          <a:p>
            <a:r>
              <a:rPr lang="en-US" dirty="0"/>
              <a:t>Verification of disability may be obtained through the following methods</a:t>
            </a:r>
            <a:r>
              <a:rPr lang="en-US" dirty="0" smtClean="0"/>
              <a:t>:</a:t>
            </a:r>
            <a:endParaRPr lang="en-US" dirty="0"/>
          </a:p>
          <a:p>
            <a:r>
              <a:rPr lang="en-US" dirty="0"/>
              <a:t>•	A third party verification form that we send to the applicant or resident’s physician, psychologist, clinical social worker, or Veteran’s Administration.  This form must be signed by the applicant/resident authorizing the release of such information to the owner;</a:t>
            </a:r>
          </a:p>
          <a:p>
            <a:r>
              <a:rPr lang="en-US" dirty="0"/>
              <a:t>•	Receipt of social security disability payments.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1054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298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83" y="457200"/>
            <a:ext cx="7239000" cy="457200"/>
          </a:xfrm>
        </p:spPr>
        <p:txBody>
          <a:bodyPr>
            <a:noAutofit/>
          </a:bodyPr>
          <a:lstStyle/>
          <a:p>
            <a:r>
              <a:rPr lang="en-US" sz="3600" dirty="0" smtClean="0"/>
              <a:t>Denial Based on Hardship</a:t>
            </a:r>
            <a:endParaRPr lang="en-US" sz="3600" dirty="0"/>
          </a:p>
        </p:txBody>
      </p:sp>
      <p:sp>
        <p:nvSpPr>
          <p:cNvPr id="3" name="Content Placeholder 2"/>
          <p:cNvSpPr>
            <a:spLocks noGrp="1"/>
          </p:cNvSpPr>
          <p:nvPr>
            <p:ph idx="1"/>
          </p:nvPr>
        </p:nvSpPr>
        <p:spPr/>
        <p:txBody>
          <a:bodyPr>
            <a:normAutofit lnSpcReduction="10000"/>
          </a:bodyPr>
          <a:lstStyle/>
          <a:p>
            <a:r>
              <a:rPr lang="en-US" dirty="0"/>
              <a:t>Landlords can refuse to allow certain companion animals if the animal will present undue hardship or expense for the landlord’s business. An example of this is when a landlord’s insurance company will raise rates or drop coverage for certain dog breeds to live on the property that are considered too </a:t>
            </a:r>
            <a:r>
              <a:rPr lang="en-US" dirty="0" smtClean="0"/>
              <a:t>aggressive.</a:t>
            </a:r>
            <a:endParaRPr lang="en-US" dirty="0"/>
          </a:p>
          <a:p>
            <a:r>
              <a:rPr lang="en-US" dirty="0" smtClean="0"/>
              <a:t>Before Denial Landlord should consult a</a:t>
            </a:r>
          </a:p>
          <a:p>
            <a:pPr marL="137160" indent="0">
              <a:buNone/>
            </a:pPr>
            <a:r>
              <a:rPr lang="en-US" dirty="0"/>
              <a:t> </a:t>
            </a:r>
            <a:r>
              <a:rPr lang="en-US" dirty="0" smtClean="0"/>
              <a:t>    </a:t>
            </a:r>
            <a:r>
              <a:rPr lang="en-US" dirty="0" smtClean="0"/>
              <a:t>Reputable resource to confirm basis for</a:t>
            </a:r>
          </a:p>
          <a:p>
            <a:pPr marL="137160" indent="0">
              <a:buNone/>
            </a:pPr>
            <a:r>
              <a:rPr lang="en-US" dirty="0" smtClean="0"/>
              <a:t>     denial.</a:t>
            </a:r>
            <a:endParaRPr lang="en-US" dirty="0"/>
          </a:p>
          <a:p>
            <a:endParaRPr lang="en-US" dirty="0"/>
          </a:p>
        </p:txBody>
      </p:sp>
      <p:pic>
        <p:nvPicPr>
          <p:cNvPr id="5" name="Picture 4" descr="C:\Users\Phil Deutscher\AppData\Local\Microsoft\Windows\Temporary Internet Files\Content.IE5\632W2XBU\99_vicious_dog_chasing_an_unaware_man_jogging_while_listening_to_music_on_headphones[1].png"/>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644869" cy="1295400"/>
          </a:xfrm>
          <a:prstGeom prst="rect">
            <a:avLst/>
          </a:prstGeom>
          <a:noFill/>
          <a:ln>
            <a:noFill/>
          </a:ln>
        </p:spPr>
      </p:pic>
    </p:spTree>
    <p:extLst>
      <p:ext uri="{BB962C8B-B14F-4D97-AF65-F5344CB8AC3E}">
        <p14:creationId xmlns:p14="http://schemas.microsoft.com/office/powerpoint/2010/main" val="1423147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lvl="0"/>
            <a:r>
              <a:rPr lang="en-US" u="sng" dirty="0">
                <a:effectLst/>
              </a:rPr>
              <a:t>What is the difference between a </a:t>
            </a:r>
            <a:r>
              <a:rPr lang="en-US" u="sng" dirty="0">
                <a:solidFill>
                  <a:schemeClr val="accent1">
                    <a:lumMod val="60000"/>
                    <a:lumOff val="40000"/>
                  </a:schemeClr>
                </a:solidFill>
                <a:effectLst/>
              </a:rPr>
              <a:t>Service</a:t>
            </a:r>
            <a:r>
              <a:rPr lang="en-US" u="sng" dirty="0">
                <a:effectLst/>
              </a:rPr>
              <a:t> and an Emotional Support Animal?</a:t>
            </a:r>
            <a:endParaRPr lang="en-US" dirty="0">
              <a:effectLst/>
            </a:endParaRPr>
          </a:p>
        </p:txBody>
      </p:sp>
      <p:sp>
        <p:nvSpPr>
          <p:cNvPr id="3" name="Content Placeholder 2"/>
          <p:cNvSpPr>
            <a:spLocks noGrp="1"/>
          </p:cNvSpPr>
          <p:nvPr>
            <p:ph idx="1"/>
          </p:nvPr>
        </p:nvSpPr>
        <p:spPr>
          <a:xfrm>
            <a:off x="457200" y="2590800"/>
            <a:ext cx="8229600" cy="4709160"/>
          </a:xfrm>
        </p:spPr>
        <p:txBody>
          <a:bodyPr/>
          <a:lstStyle/>
          <a:p>
            <a:pPr marL="137160" indent="0">
              <a:buNone/>
            </a:pPr>
            <a:r>
              <a:rPr lang="en-US" dirty="0"/>
              <a:t>A </a:t>
            </a:r>
            <a:r>
              <a:rPr lang="en-US" i="1" dirty="0"/>
              <a:t>service animal</a:t>
            </a:r>
            <a:r>
              <a:rPr lang="en-US" dirty="0"/>
              <a:t> is any guide dog, signal dog, or horse individually trained to provide assistance to an individual with a </a:t>
            </a:r>
            <a:r>
              <a:rPr lang="en-US" dirty="0" smtClean="0"/>
              <a:t>disability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305300"/>
            <a:ext cx="3777802" cy="2514600"/>
          </a:xfrm>
          <a:prstGeom prst="rect">
            <a:avLst/>
          </a:prstGeom>
        </p:spPr>
      </p:pic>
    </p:spTree>
    <p:extLst>
      <p:ext uri="{BB962C8B-B14F-4D97-AF65-F5344CB8AC3E}">
        <p14:creationId xmlns:p14="http://schemas.microsoft.com/office/powerpoint/2010/main" val="26390817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or Comfort Animals</a:t>
            </a:r>
            <a:endParaRPr lang="en-US" dirty="0"/>
          </a:p>
        </p:txBody>
      </p:sp>
      <p:sp>
        <p:nvSpPr>
          <p:cNvPr id="3" name="Content Placeholder 2"/>
          <p:cNvSpPr>
            <a:spLocks noGrp="1"/>
          </p:cNvSpPr>
          <p:nvPr>
            <p:ph idx="1"/>
          </p:nvPr>
        </p:nvSpPr>
        <p:spPr/>
        <p:txBody>
          <a:bodyPr>
            <a:normAutofit fontScale="85000" lnSpcReduction="20000"/>
          </a:bodyPr>
          <a:lstStyle/>
          <a:p>
            <a:r>
              <a:rPr lang="en-US" dirty="0"/>
              <a:t>S</a:t>
            </a:r>
            <a:r>
              <a:rPr lang="en-US" dirty="0" smtClean="0"/>
              <a:t>ervice animals</a:t>
            </a:r>
            <a:r>
              <a:rPr lang="en-US" dirty="0"/>
              <a:t> or emotional support animals</a:t>
            </a:r>
            <a:r>
              <a:rPr lang="en-US" dirty="0" smtClean="0"/>
              <a:t> </a:t>
            </a:r>
            <a:r>
              <a:rPr lang="en-US" dirty="0"/>
              <a:t>are </a:t>
            </a:r>
            <a:r>
              <a:rPr lang="en-US" dirty="0" smtClean="0"/>
              <a:t>covered under </a:t>
            </a:r>
            <a:r>
              <a:rPr lang="en-US" dirty="0"/>
              <a:t>federal </a:t>
            </a:r>
            <a:r>
              <a:rPr lang="en-US" dirty="0" smtClean="0"/>
              <a:t>&amp; state laws. </a:t>
            </a:r>
            <a:endParaRPr lang="en-US" dirty="0"/>
          </a:p>
          <a:p>
            <a:r>
              <a:rPr lang="en-US" dirty="0" smtClean="0"/>
              <a:t>Landlords </a:t>
            </a:r>
            <a:r>
              <a:rPr lang="en-US" dirty="0"/>
              <a:t>and homeowners’ associations must make </a:t>
            </a:r>
            <a:r>
              <a:rPr lang="en-US" dirty="0" smtClean="0"/>
              <a:t>. </a:t>
            </a:r>
            <a:r>
              <a:rPr lang="en-US" dirty="0"/>
              <a:t>reasonable accommodations for people with disabilities.  </a:t>
            </a:r>
            <a:endParaRPr lang="en-US" dirty="0" smtClean="0"/>
          </a:p>
          <a:p>
            <a:r>
              <a:rPr lang="en-US" dirty="0" smtClean="0"/>
              <a:t>This </a:t>
            </a:r>
            <a:r>
              <a:rPr lang="en-US" dirty="0"/>
              <a:t>includes individuals </a:t>
            </a:r>
            <a:r>
              <a:rPr lang="en-US" u="sng" dirty="0"/>
              <a:t>without </a:t>
            </a:r>
            <a:r>
              <a:rPr lang="en-US" dirty="0"/>
              <a:t>disabilities who live or are associated with people with disabilities.  A “reasonable accommodation” is a change, exception, or adjustment to a rule, policy, or practice in order to allow a person with disability to have equal opportunity to use and enjoy a dwelling.  This generally includes waiving the prohibition against no-pet policies and allowing service animals and emotional support animals to reside on the property.</a:t>
            </a:r>
          </a:p>
          <a:p>
            <a:endParaRPr lang="en-US" dirty="0"/>
          </a:p>
        </p:txBody>
      </p:sp>
      <p:pic>
        <p:nvPicPr>
          <p:cNvPr id="3074" name="Picture 2" descr="C:\Users\Phil Deutscher\AppData\Local\Microsoft\Windows\Temporary Internet Files\Content.IE5\SYBV8765\MC9004451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 y="5546140"/>
            <a:ext cx="1640434" cy="129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16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14800"/>
            <a:ext cx="32797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1715631"/>
            <a:ext cx="7772400" cy="2246769"/>
          </a:xfrm>
          <a:prstGeom prst="rect">
            <a:avLst/>
          </a:prstGeom>
        </p:spPr>
        <p:txBody>
          <a:bodyPr wrap="square">
            <a:spAutoFit/>
          </a:bodyPr>
          <a:lstStyle/>
          <a:p>
            <a:r>
              <a:rPr lang="en-US" sz="2800" dirty="0"/>
              <a:t>An emotional support animal provides comfort to a person with a psychiatric disability, but is not trained to perform specific tasks to assist them.  Emotional support animals are not limited to dogs or horses</a:t>
            </a:r>
          </a:p>
        </p:txBody>
      </p:sp>
      <p:sp>
        <p:nvSpPr>
          <p:cNvPr id="3" name="TextBox 2"/>
          <p:cNvSpPr txBox="1"/>
          <p:nvPr/>
        </p:nvSpPr>
        <p:spPr>
          <a:xfrm>
            <a:off x="1830387" y="472440"/>
            <a:ext cx="6019800" cy="646331"/>
          </a:xfrm>
          <a:prstGeom prst="rect">
            <a:avLst/>
          </a:prstGeom>
          <a:noFill/>
        </p:spPr>
        <p:txBody>
          <a:bodyPr wrap="square" rtlCol="0">
            <a:spAutoFit/>
          </a:bodyPr>
          <a:lstStyle/>
          <a:p>
            <a:pPr algn="ctr"/>
            <a:r>
              <a:rPr lang="en-US" sz="3600" b="1" dirty="0">
                <a:solidFill>
                  <a:schemeClr val="accent1">
                    <a:lumMod val="60000"/>
                    <a:lumOff val="40000"/>
                  </a:schemeClr>
                </a:solidFill>
              </a:rPr>
              <a:t>Comfort Animals</a:t>
            </a:r>
          </a:p>
        </p:txBody>
      </p:sp>
    </p:spTree>
    <p:extLst>
      <p:ext uri="{BB962C8B-B14F-4D97-AF65-F5344CB8AC3E}">
        <p14:creationId xmlns:p14="http://schemas.microsoft.com/office/powerpoint/2010/main" val="1617413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Pets Policy</a:t>
            </a:r>
            <a:endParaRPr lang="en-US" dirty="0"/>
          </a:p>
        </p:txBody>
      </p:sp>
      <p:sp>
        <p:nvSpPr>
          <p:cNvPr id="3" name="Content Placeholder 2"/>
          <p:cNvSpPr>
            <a:spLocks noGrp="1"/>
          </p:cNvSpPr>
          <p:nvPr>
            <p:ph idx="1"/>
          </p:nvPr>
        </p:nvSpPr>
        <p:spPr/>
        <p:txBody>
          <a:bodyPr/>
          <a:lstStyle/>
          <a:p>
            <a:endParaRPr lang="en-US" dirty="0"/>
          </a:p>
          <a:p>
            <a:r>
              <a:rPr lang="en-US" sz="4400" dirty="0" smtClean="0"/>
              <a:t>Housing </a:t>
            </a:r>
            <a:r>
              <a:rPr lang="en-US" sz="4400" dirty="0"/>
              <a:t>complex has a “no-pets” policy, </a:t>
            </a:r>
            <a:r>
              <a:rPr lang="en-US" sz="4400" dirty="0" smtClean="0"/>
              <a:t>must allow </a:t>
            </a:r>
            <a:r>
              <a:rPr lang="en-US" sz="4400" dirty="0"/>
              <a:t>a resident have a service or emotional </a:t>
            </a:r>
            <a:r>
              <a:rPr lang="en-US" sz="4400" dirty="0" smtClean="0"/>
              <a:t>animal</a:t>
            </a:r>
          </a:p>
          <a:p>
            <a:endParaRPr lang="en-US" dirty="0"/>
          </a:p>
          <a:p>
            <a:endParaRPr lang="en-US" dirty="0"/>
          </a:p>
        </p:txBody>
      </p:sp>
    </p:spTree>
    <p:extLst>
      <p:ext uri="{BB962C8B-B14F-4D97-AF65-F5344CB8AC3E}">
        <p14:creationId xmlns:p14="http://schemas.microsoft.com/office/powerpoint/2010/main" val="3231927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Autofit/>
          </a:bodyPr>
          <a:lstStyle/>
          <a:p>
            <a:pPr lvl="0"/>
            <a:r>
              <a:rPr lang="en-US" sz="2800" u="sng" dirty="0">
                <a:solidFill>
                  <a:srgbClr val="FF0000"/>
                </a:solidFill>
                <a:effectLst/>
              </a:rPr>
              <a:t>What </a:t>
            </a:r>
            <a:r>
              <a:rPr lang="en-US" sz="2800" u="sng" dirty="0" smtClean="0">
                <a:solidFill>
                  <a:srgbClr val="FF0000"/>
                </a:solidFill>
                <a:effectLst/>
              </a:rPr>
              <a:t>are You </a:t>
            </a:r>
            <a:r>
              <a:rPr lang="en-US" sz="2800" u="sng" dirty="0">
                <a:solidFill>
                  <a:srgbClr val="FF0000"/>
                </a:solidFill>
                <a:effectLst/>
              </a:rPr>
              <a:t>A</a:t>
            </a:r>
            <a:r>
              <a:rPr lang="en-US" sz="2800" u="sng" dirty="0" smtClean="0">
                <a:solidFill>
                  <a:srgbClr val="FF0000"/>
                </a:solidFill>
                <a:effectLst/>
              </a:rPr>
              <a:t>llowed </a:t>
            </a:r>
            <a:r>
              <a:rPr lang="en-US" sz="2800" u="sng" dirty="0">
                <a:solidFill>
                  <a:srgbClr val="FF0000"/>
                </a:solidFill>
                <a:effectLst/>
              </a:rPr>
              <a:t>to ask an </a:t>
            </a:r>
            <a:r>
              <a:rPr lang="en-US" sz="2800" u="sng" dirty="0" smtClean="0">
                <a:solidFill>
                  <a:srgbClr val="FF0000"/>
                </a:solidFill>
                <a:effectLst/>
              </a:rPr>
              <a:t>Applicant </a:t>
            </a:r>
            <a:r>
              <a:rPr lang="en-US" sz="2800" u="sng" dirty="0">
                <a:solidFill>
                  <a:srgbClr val="FF0000"/>
                </a:solidFill>
                <a:effectLst/>
              </a:rPr>
              <a:t>who </a:t>
            </a:r>
            <a:r>
              <a:rPr lang="en-US" sz="2800" u="sng" dirty="0" smtClean="0">
                <a:solidFill>
                  <a:srgbClr val="FF0000"/>
                </a:solidFill>
                <a:effectLst/>
              </a:rPr>
              <a:t>Requests </a:t>
            </a:r>
            <a:r>
              <a:rPr lang="en-US" sz="2800" u="sng" dirty="0">
                <a:solidFill>
                  <a:srgbClr val="FF0000"/>
                </a:solidFill>
                <a:effectLst/>
              </a:rPr>
              <a:t>A</a:t>
            </a:r>
            <a:r>
              <a:rPr lang="en-US" sz="2800" u="sng" dirty="0" smtClean="0">
                <a:solidFill>
                  <a:srgbClr val="FF0000"/>
                </a:solidFill>
                <a:effectLst/>
              </a:rPr>
              <a:t>ccommodation </a:t>
            </a:r>
            <a:r>
              <a:rPr lang="en-US" sz="2800" u="sng" dirty="0">
                <a:solidFill>
                  <a:srgbClr val="FF0000"/>
                </a:solidFill>
                <a:effectLst/>
              </a:rPr>
              <a:t>to allow a </a:t>
            </a:r>
            <a:r>
              <a:rPr lang="en-US" sz="2800" u="sng" dirty="0" smtClean="0">
                <a:solidFill>
                  <a:srgbClr val="FF0000"/>
                </a:solidFill>
                <a:effectLst/>
              </a:rPr>
              <a:t>Service </a:t>
            </a:r>
            <a:r>
              <a:rPr lang="en-US" sz="2800" u="sng" dirty="0">
                <a:solidFill>
                  <a:srgbClr val="FF0000"/>
                </a:solidFill>
                <a:effectLst/>
              </a:rPr>
              <a:t>or </a:t>
            </a:r>
            <a:r>
              <a:rPr lang="en-US" sz="2800" u="sng" dirty="0" smtClean="0">
                <a:solidFill>
                  <a:srgbClr val="FF0000"/>
                </a:solidFill>
                <a:effectLst/>
              </a:rPr>
              <a:t>Emotional </a:t>
            </a:r>
            <a:r>
              <a:rPr lang="en-US" sz="2800" u="sng" dirty="0">
                <a:solidFill>
                  <a:srgbClr val="FF0000"/>
                </a:solidFill>
                <a:effectLst/>
              </a:rPr>
              <a:t>S</a:t>
            </a:r>
            <a:r>
              <a:rPr lang="en-US" sz="2800" u="sng" dirty="0" smtClean="0">
                <a:solidFill>
                  <a:srgbClr val="FF0000"/>
                </a:solidFill>
                <a:effectLst/>
              </a:rPr>
              <a:t>upport </a:t>
            </a:r>
            <a:r>
              <a:rPr lang="en-US" sz="2800" u="sng" dirty="0">
                <a:solidFill>
                  <a:srgbClr val="FF0000"/>
                </a:solidFill>
                <a:effectLst/>
              </a:rPr>
              <a:t>A</a:t>
            </a:r>
            <a:r>
              <a:rPr lang="en-US" sz="2800" u="sng" dirty="0" smtClean="0">
                <a:solidFill>
                  <a:srgbClr val="FF0000"/>
                </a:solidFill>
                <a:effectLst/>
              </a:rPr>
              <a:t>nimal</a:t>
            </a:r>
            <a:r>
              <a:rPr lang="en-US" sz="2800" u="sng" dirty="0">
                <a:effectLst/>
              </a:rPr>
              <a:t>?</a:t>
            </a:r>
            <a:r>
              <a:rPr lang="en-US" sz="2800" dirty="0">
                <a:effectLst/>
              </a:rPr>
              <a:t/>
            </a:r>
            <a:br>
              <a:rPr lang="en-US" sz="2800" dirty="0">
                <a:effectLst/>
              </a:rPr>
            </a:br>
            <a:endParaRPr lang="en-US" sz="2800" dirty="0"/>
          </a:p>
        </p:txBody>
      </p:sp>
      <p:sp>
        <p:nvSpPr>
          <p:cNvPr id="3" name="Content Placeholder 2"/>
          <p:cNvSpPr>
            <a:spLocks noGrp="1"/>
          </p:cNvSpPr>
          <p:nvPr>
            <p:ph idx="1"/>
          </p:nvPr>
        </p:nvSpPr>
        <p:spPr>
          <a:xfrm>
            <a:off x="457200" y="2225040"/>
            <a:ext cx="8229600" cy="4709160"/>
          </a:xfrm>
        </p:spPr>
        <p:txBody>
          <a:bodyPr/>
          <a:lstStyle/>
          <a:p>
            <a:r>
              <a:rPr lang="en-US" dirty="0"/>
              <a:t>(</a:t>
            </a:r>
            <a:r>
              <a:rPr lang="en-US" dirty="0" smtClean="0"/>
              <a:t>1) Verification </a:t>
            </a:r>
            <a:r>
              <a:rPr lang="en-US" dirty="0"/>
              <a:t>that the applicant/resident has a disability and a disability-related need for the requested accommodation;</a:t>
            </a:r>
          </a:p>
          <a:p>
            <a:endParaRPr lang="en-US" dirty="0"/>
          </a:p>
          <a:p>
            <a:r>
              <a:rPr lang="en-US" dirty="0"/>
              <a:t>(</a:t>
            </a:r>
            <a:r>
              <a:rPr lang="en-US" dirty="0" smtClean="0"/>
              <a:t>2) Documentation </a:t>
            </a:r>
            <a:r>
              <a:rPr lang="en-US" dirty="0"/>
              <a:t>of the disability and need for the animal from an appropriate third party (i.e., medical provider, mental health provider, other professional). </a:t>
            </a:r>
          </a:p>
          <a:p>
            <a:endParaRPr lang="en-US" dirty="0"/>
          </a:p>
        </p:txBody>
      </p:sp>
      <p:pic>
        <p:nvPicPr>
          <p:cNvPr id="1029" name="Picture 5" descr="C:\Users\Phil Deutscher\AppData\Local\Microsoft\Windows\Temporary Internet Files\Content.IE5\SYBV8765\MC9003110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486" y="3124200"/>
            <a:ext cx="1143000" cy="10151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hil Deutscher\AppData\Local\Microsoft\Windows\Temporary Internet Files\Content.IE5\SYBV8765\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732" y="1143000"/>
            <a:ext cx="1016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390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What Else Can You ask?</a:t>
            </a:r>
            <a:endParaRPr lang="en-US" dirty="0">
              <a:solidFill>
                <a:srgbClr val="FF0000"/>
              </a:solidFill>
            </a:endParaRPr>
          </a:p>
        </p:txBody>
      </p:sp>
      <p:sp>
        <p:nvSpPr>
          <p:cNvPr id="3" name="Content Placeholder 2"/>
          <p:cNvSpPr>
            <a:spLocks noGrp="1"/>
          </p:cNvSpPr>
          <p:nvPr>
            <p:ph idx="1"/>
          </p:nvPr>
        </p:nvSpPr>
        <p:spPr>
          <a:xfrm>
            <a:off x="304800" y="1524000"/>
            <a:ext cx="8458200" cy="5181600"/>
          </a:xfrm>
        </p:spPr>
        <p:txBody>
          <a:bodyPr>
            <a:noAutofit/>
          </a:bodyPr>
          <a:lstStyle/>
          <a:p>
            <a:r>
              <a:rPr lang="en-US" sz="2500" dirty="0"/>
              <a:t>You may also ask for information necessary to evaluate the disability-related need for the requested accommodation, such as</a:t>
            </a:r>
            <a:r>
              <a:rPr lang="en-US" sz="2500" dirty="0" smtClean="0"/>
              <a:t>:</a:t>
            </a:r>
            <a:endParaRPr lang="en-US" sz="2500" dirty="0"/>
          </a:p>
          <a:p>
            <a:r>
              <a:rPr lang="en-US" sz="2500" dirty="0"/>
              <a:t>•	Ability to meet requirements of tenancy/ownership;</a:t>
            </a:r>
          </a:p>
          <a:p>
            <a:r>
              <a:rPr lang="en-US" sz="2500" dirty="0"/>
              <a:t>•	Whether applicant is qualified for a dwelling available only to persons with handicaps;</a:t>
            </a:r>
          </a:p>
          <a:p>
            <a:r>
              <a:rPr lang="en-US" sz="2500" dirty="0"/>
              <a:t>•	Whether an applicant is qualified for priority available to persons with handicaps;</a:t>
            </a:r>
          </a:p>
          <a:p>
            <a:r>
              <a:rPr lang="en-US" sz="2500" dirty="0"/>
              <a:t>•	Whether the applicant is a current illegal abuser or addict of a controlled substance;</a:t>
            </a:r>
          </a:p>
          <a:p>
            <a:r>
              <a:rPr lang="en-US" sz="2500" dirty="0"/>
              <a:t>•	Whether applicant has been convicted of the illegal manufacture/distribution of a controlled substance. </a:t>
            </a:r>
          </a:p>
        </p:txBody>
      </p:sp>
      <p:pic>
        <p:nvPicPr>
          <p:cNvPr id="5123" name="Picture 3" descr="C:\Users\Phil Deutscher\AppData\Local\Microsoft\Windows\Temporary Internet Files\Content.IE5\AEGY5R80\MC9004315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420" y="304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104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a:t>
            </a:r>
            <a:r>
              <a:rPr lang="en-US" dirty="0">
                <a:solidFill>
                  <a:srgbClr val="FF0000"/>
                </a:solidFill>
              </a:rPr>
              <a:t>What am I NOT allowed to ask from an </a:t>
            </a:r>
            <a:r>
              <a:rPr lang="en-US" dirty="0" smtClean="0">
                <a:solidFill>
                  <a:srgbClr val="FF0000"/>
                </a:solidFill>
              </a:rPr>
              <a:t>Applicant</a:t>
            </a:r>
            <a:endParaRPr lang="en-US" dirty="0">
              <a:solidFill>
                <a:srgbClr val="FF0000"/>
              </a:solidFill>
            </a:endParaRPr>
          </a:p>
        </p:txBody>
      </p:sp>
      <p:sp>
        <p:nvSpPr>
          <p:cNvPr id="3" name="Content Placeholder 2"/>
          <p:cNvSpPr>
            <a:spLocks noGrp="1"/>
          </p:cNvSpPr>
          <p:nvPr>
            <p:ph idx="1"/>
          </p:nvPr>
        </p:nvSpPr>
        <p:spPr/>
        <p:txBody>
          <a:bodyPr>
            <a:noAutofit/>
          </a:bodyPr>
          <a:lstStyle/>
          <a:p>
            <a:pPr marL="137160" indent="0">
              <a:buNone/>
            </a:pPr>
            <a:r>
              <a:rPr lang="en-US" sz="3000" dirty="0"/>
              <a:t>You cannot ask an applicant for the following information:</a:t>
            </a:r>
          </a:p>
          <a:p>
            <a:pPr marL="137160" indent="0">
              <a:buNone/>
            </a:pPr>
            <a:endParaRPr lang="en-US" sz="3000" dirty="0"/>
          </a:p>
          <a:p>
            <a:pPr marL="137160" indent="0">
              <a:buNone/>
            </a:pPr>
            <a:r>
              <a:rPr lang="en-US" sz="3000" dirty="0"/>
              <a:t>•	If he or she has a disability when the applicant does not raise the issue first;</a:t>
            </a:r>
          </a:p>
          <a:p>
            <a:pPr marL="137160" indent="0">
              <a:buNone/>
            </a:pPr>
            <a:r>
              <a:rPr lang="en-US" sz="3000" dirty="0"/>
              <a:t>•	Nature or extent/severity of the disability. </a:t>
            </a:r>
          </a:p>
          <a:p>
            <a:pPr marL="137160" indent="0">
              <a:buNone/>
            </a:pPr>
            <a:endParaRPr lang="en-US" sz="3000" i="1" dirty="0">
              <a:solidFill>
                <a:srgbClr val="FF0000"/>
              </a:solidFill>
            </a:endParaRPr>
          </a:p>
          <a:p>
            <a:pPr marL="137160" indent="0">
              <a:buNone/>
            </a:pPr>
            <a:r>
              <a:rPr lang="en-US" sz="3000" b="1" i="1" dirty="0">
                <a:solidFill>
                  <a:srgbClr val="FF0000"/>
                </a:solidFill>
              </a:rPr>
              <a:t>This also means that you cannot ask an applicant for his or her medical records. </a:t>
            </a:r>
          </a:p>
        </p:txBody>
      </p:sp>
    </p:spTree>
    <p:extLst>
      <p:ext uri="{BB962C8B-B14F-4D97-AF65-F5344CB8AC3E}">
        <p14:creationId xmlns:p14="http://schemas.microsoft.com/office/powerpoint/2010/main" val="37131810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Obvious Disability</a:t>
            </a:r>
            <a:endParaRPr lang="en-US" dirty="0"/>
          </a:p>
        </p:txBody>
      </p:sp>
      <p:sp>
        <p:nvSpPr>
          <p:cNvPr id="3" name="Content Placeholder 2"/>
          <p:cNvSpPr>
            <a:spLocks noGrp="1"/>
          </p:cNvSpPr>
          <p:nvPr>
            <p:ph idx="1"/>
          </p:nvPr>
        </p:nvSpPr>
        <p:spPr>
          <a:xfrm>
            <a:off x="-457200" y="1600200"/>
            <a:ext cx="8229600" cy="4709160"/>
          </a:xfrm>
        </p:spPr>
        <p:txBody>
          <a:bodyPr>
            <a:normAutofit lnSpcReduction="10000"/>
          </a:bodyPr>
          <a:lstStyle/>
          <a:p>
            <a:endParaRPr lang="en-US" dirty="0"/>
          </a:p>
          <a:p>
            <a:r>
              <a:rPr lang="en-US" dirty="0"/>
              <a:t>Note: You </a:t>
            </a:r>
            <a:r>
              <a:rPr lang="en-US" dirty="0">
                <a:solidFill>
                  <a:srgbClr val="FF0000"/>
                </a:solidFill>
              </a:rPr>
              <a:t>cannot</a:t>
            </a:r>
            <a:r>
              <a:rPr lang="en-US" dirty="0"/>
              <a:t> require documentation if the disability or need is relatively apparent, obvious, or already known to the provider.  For example, a blind tenant should not be required to provide documentation of his or her disability and need for a guide dog.  In fact, if an applicant’s disability is obvious, and if the need for the requested accommodation is obvious, then you cannot request any additional information. </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49553"/>
            <a:ext cx="2057400" cy="2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9751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653</TotalTime>
  <Words>652</Words>
  <Application>Microsoft Office PowerPoint</Application>
  <PresentationFormat>On-screen Show (4:3)</PresentationFormat>
  <Paragraphs>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Service Animals &amp; Comfort animals</vt:lpstr>
      <vt:lpstr>What is the difference between a Service and an Emotional Support Animal?</vt:lpstr>
      <vt:lpstr>Service or Comfort Animals</vt:lpstr>
      <vt:lpstr>PowerPoint Presentation</vt:lpstr>
      <vt:lpstr>No Pets Policy</vt:lpstr>
      <vt:lpstr>What are You Allowed to ask an Applicant who Requests Accommodation to allow a Service or Emotional Support Animal? </vt:lpstr>
      <vt:lpstr>What Else Can You ask?</vt:lpstr>
      <vt:lpstr>5. What am I NOT allowed to ask from an Applicant</vt:lpstr>
      <vt:lpstr>Obvious Disability</vt:lpstr>
      <vt:lpstr>Can I charge an extra fee or require additional deposit from applicants with disabilities? </vt:lpstr>
      <vt:lpstr>Demeanor</vt:lpstr>
      <vt:lpstr>What are appropriate methods of documentation/verification of disability?</vt:lpstr>
      <vt:lpstr>Denial Based on Hardship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Shades of Gray</dc:title>
  <dc:creator>Phil Deutscher</dc:creator>
  <cp:lastModifiedBy>Phil Deutscher</cp:lastModifiedBy>
  <cp:revision>67</cp:revision>
  <dcterms:created xsi:type="dcterms:W3CDTF">2013-09-04T17:36:04Z</dcterms:created>
  <dcterms:modified xsi:type="dcterms:W3CDTF">2016-05-25T22:19:43Z</dcterms:modified>
</cp:coreProperties>
</file>